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2" r:id="rId3"/>
    <p:sldId id="261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A041B-E8D6-4103-9442-8181574400D6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ED8EE-6B59-4216-943F-F01A7451E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34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2746F-ED52-45E8-82C2-105455650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CC31EB-82B6-4E15-97CE-037E8117A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4F061-8B66-42E1-8102-9BDA53058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D55E-F5EE-47AD-B4C2-CAAE3DD53C6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81471-EB82-4266-A20E-3D78332DF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77C96-F0F6-4F32-9C4B-92F091716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DB61-76E8-4141-B3C0-1EAD6E5A4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80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5D2F6-77EF-4E28-A611-806ED7A53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C6A9D7-7B74-41A5-A4A7-614BEE7DB6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2F03A-3CA0-4435-8E17-8B142AACA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D55E-F5EE-47AD-B4C2-CAAE3DD53C6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5E30C-7149-4106-B796-39823D244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CD475-295A-4A55-8AF0-791A661FA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DB61-76E8-4141-B3C0-1EAD6E5A4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23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8C9587-76C9-4256-826F-3535E0503F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7862A3-DE8D-427B-AE70-3195B11D7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E450A-2C05-49F1-B925-15B0EDE9A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D55E-F5EE-47AD-B4C2-CAAE3DD53C6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29EAD-76B5-458B-888E-4689F788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760EB-7D9F-4685-85FB-845D1B7E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DB61-76E8-4141-B3C0-1EAD6E5A4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63AB6-39D4-4DA0-AD66-ED1D33F83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A1459-5638-497D-AA29-97A3B5B02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8A363-1E40-4C6A-AAED-431770CFD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D55E-F5EE-47AD-B4C2-CAAE3DD53C6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E0D2E-7E9E-424D-BD5A-568133FB7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6B040-B88A-4332-931F-9E3AF51B7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DB61-76E8-4141-B3C0-1EAD6E5A4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2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AB5AD-D510-4CA4-945D-6FD0720DC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46B15-304E-4A62-B12B-5C6220C5A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5E9DC-8AD0-4E6A-9693-13BB9405E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D55E-F5EE-47AD-B4C2-CAAE3DD53C6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85C15-15B6-4528-A2C0-DA44B16C5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9C396-2A89-452F-8433-ED498BA84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DB61-76E8-4141-B3C0-1EAD6E5A4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11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EB15F-EB1F-4E30-9986-4A08C46F5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5464D-9A70-432C-87D3-6B31BFEE96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194ED5-7831-4EAC-97E0-56D703D3C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313C16-C5AC-4175-8D70-C2E6A7E35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D55E-F5EE-47AD-B4C2-CAAE3DD53C6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FDCC6-2C80-4A64-ACE9-97F489AF1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158EA-04AA-4873-9A65-4A17D6F2E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DB61-76E8-4141-B3C0-1EAD6E5A4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8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747F6-9279-4CD2-9247-281A72A02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A6471-9DCC-4B6B-B5AC-00F411FFA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224211-CC90-4375-9538-E8F708560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F244FE-B820-4D14-AC43-A7A3BBFE3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B01B0B-C7F0-4936-AF51-125895481E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00FA2F-6FAF-4894-B7B8-A48E6E485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D55E-F5EE-47AD-B4C2-CAAE3DD53C6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E73088-5E4F-4803-95EB-E8B176443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4FF9F7-CC97-4113-8B22-C60692399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DB61-76E8-4141-B3C0-1EAD6E5A4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3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F8FC7-CE22-4FF4-BD98-EB3D94966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A57E0-E1CD-4B31-9F94-A65E3B123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D55E-F5EE-47AD-B4C2-CAAE3DD53C6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22C1D5-5DFE-40E2-A3CB-A9F6E0650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4228F-8961-41F4-9F7A-FE0E306E8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DB61-76E8-4141-B3C0-1EAD6E5A4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90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A6F231-BCBC-4557-A12F-873F026FD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D55E-F5EE-47AD-B4C2-CAAE3DD53C6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E5ACE0-FF77-47FC-A186-075AAF04F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D2228-D97C-4736-A88C-F4F6568CB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DB61-76E8-4141-B3C0-1EAD6E5A4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9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CB3F7-45E1-4DF6-8C9F-E18C7BB04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582BA-3FE5-49F5-8E5B-F4CEE21CE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9FF62-4127-4D36-9A19-422B20284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EBF7B6-834B-4EAE-97A3-21F8C46AC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D55E-F5EE-47AD-B4C2-CAAE3DD53C6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4AB38-CF4A-42F1-9A13-67A93FE62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BFB35-C36E-413C-962C-FD4359BC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DB61-76E8-4141-B3C0-1EAD6E5A4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03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28FE8-AD79-47E0-8910-497D13870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316FE4-7FFA-4A27-8468-6CA5508544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A8988-B556-4959-945B-71EF86E31B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39665C-02E8-41F8-896C-2E0797CB7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D55E-F5EE-47AD-B4C2-CAAE3DD53C6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2E18B-AD2D-450B-8E0A-1B3A636DD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FC492-0594-4878-881B-C38CF033A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DB61-76E8-4141-B3C0-1EAD6E5A4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8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FAEB90-CB2E-4BEA-8E85-8DD8F40F5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07C4D-364A-49CD-9179-0D1113B28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95DA1-6294-4C76-AAA2-154F268463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BD55E-F5EE-47AD-B4C2-CAAE3DD53C6C}" type="datetimeFigureOut">
              <a:rPr lang="en-US" smtClean="0"/>
              <a:t>5/15/2023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EB204-3D28-41FA-AAF5-8781EBF2E9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24D05-774A-42CE-A829-87BAB5E47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5DB61-76E8-4141-B3C0-1EAD6E5A4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ight spots">
            <a:extLst>
              <a:ext uri="{FF2B5EF4-FFF2-40B4-BE49-F238E27FC236}">
                <a16:creationId xmlns:a16="http://schemas.microsoft.com/office/drawing/2014/main" id="{6A530A1C-C1AD-4D8D-B487-661FDB562AF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3" y="2277615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</a:pPr>
            <a:endParaRPr lang="en-US" sz="1600" cap="all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86331-DB38-4DE1-AE99-D6325B877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39502" y="3538872"/>
            <a:ext cx="3032204" cy="1208979"/>
          </a:xfrm>
        </p:spPr>
        <p:txBody>
          <a:bodyPr>
            <a:noAutofit/>
          </a:bodyPr>
          <a:lstStyle/>
          <a:p>
            <a:r>
              <a:rPr lang="en-US" sz="3600" b="1" dirty="0"/>
              <a:t>FY24 BUDGET IN BRIEF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D9BC77E-F1A0-436A-87D9-EC2927BAA0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1107" y="5235507"/>
            <a:ext cx="3369001" cy="113482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F78EA04-A5CC-4BDE-97F1-1B80616C006B}"/>
              </a:ext>
            </a:extLst>
          </p:cNvPr>
          <p:cNvSpPr txBox="1"/>
          <p:nvPr/>
        </p:nvSpPr>
        <p:spPr>
          <a:xfrm>
            <a:off x="456261" y="418023"/>
            <a:ext cx="6591120" cy="569386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softEdge rad="635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Features:</a:t>
            </a:r>
          </a:p>
          <a:p>
            <a:endParaRPr lang="en-US" sz="17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1" dirty="0"/>
              <a:t>Total Budget: $351.2M including transfers</a:t>
            </a:r>
          </a:p>
          <a:p>
            <a:endParaRPr lang="en-US" sz="17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1" dirty="0"/>
              <a:t>GF Tax Adjustment: FY24 tax rate remains </a:t>
            </a:r>
            <a:r>
              <a:rPr lang="en-US" sz="1700" b="1" u="sng" dirty="0"/>
              <a:t>unchanged</a:t>
            </a:r>
            <a:r>
              <a:rPr lang="en-US" sz="1700" b="1" dirty="0"/>
              <a:t> at $0.3950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7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1" dirty="0"/>
              <a:t>MSD Tax Adjustment: FY24 tax rate remains </a:t>
            </a:r>
            <a:r>
              <a:rPr lang="en-US" sz="1700" b="1" u="sng" dirty="0"/>
              <a:t>unchanged</a:t>
            </a:r>
            <a:r>
              <a:rPr lang="en-US" sz="1700" b="1" dirty="0"/>
              <a:t> at $0.0647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7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1" dirty="0"/>
              <a:t>Dedicates 1 cent of the property tax rate for workforce/affordable housing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7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1" dirty="0"/>
              <a:t>Continues core services with strategic additions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700" b="1" dirty="0"/>
          </a:p>
          <a:p>
            <a:pPr marL="285750" indent="-285750"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700" b="1" dirty="0"/>
              <a:t>Provides $1.6M (2%) in market adjustment for all positions and a $2.3M (3%) merit pool to recognize employee performance</a:t>
            </a:r>
          </a:p>
          <a:p>
            <a:endParaRPr lang="en-US" sz="17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1" dirty="0"/>
              <a:t>Includes project funding of $16.2M for street rehabilitation, $1.2M for development and repair of parks, $272K for municipal golf course improvement, $1.5M for public facilities, $650K for public parking improvements and $2.8M for storm water management.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7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1C67F7-9A38-452F-A740-3F6512B1857F}"/>
              </a:ext>
            </a:extLst>
          </p:cNvPr>
          <p:cNvSpPr txBox="1"/>
          <p:nvPr/>
        </p:nvSpPr>
        <p:spPr>
          <a:xfrm>
            <a:off x="7696487" y="418023"/>
            <a:ext cx="4315183" cy="19389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softEdge rad="635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Quick Facts</a:t>
            </a:r>
          </a:p>
          <a:p>
            <a:pPr algn="ctr"/>
            <a:endParaRPr lang="en-US" sz="1200" b="1" dirty="0"/>
          </a:p>
          <a:p>
            <a:pPr algn="ctr"/>
            <a:r>
              <a:rPr lang="en-US" sz="1700" b="1" dirty="0"/>
              <a:t>Property Tax Rate: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700" b="1" dirty="0"/>
              <a:t>$0.3950 cents per $100 assessed valuation</a:t>
            </a:r>
          </a:p>
          <a:p>
            <a:pPr algn="ctr"/>
            <a:r>
              <a:rPr lang="en-US" sz="1700" b="1" dirty="0"/>
              <a:t>Authorized FTEs:   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700" b="1" dirty="0"/>
              <a:t>1,160.72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77664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ight spots">
            <a:extLst>
              <a:ext uri="{FF2B5EF4-FFF2-40B4-BE49-F238E27FC236}">
                <a16:creationId xmlns:a16="http://schemas.microsoft.com/office/drawing/2014/main" id="{6A530A1C-C1AD-4D8D-B487-661FDB562AF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4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86331-DB38-4DE1-AE99-D6325B877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48532" y="5402224"/>
            <a:ext cx="8576137" cy="664453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n-US" sz="3100" b="1" dirty="0"/>
              <a:t>BUDGET MESSAGE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19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FB7B41D-56F9-4C1C-9132-F8ACAE95D53C}"/>
              </a:ext>
            </a:extLst>
          </p:cNvPr>
          <p:cNvSpPr txBox="1"/>
          <p:nvPr/>
        </p:nvSpPr>
        <p:spPr>
          <a:xfrm>
            <a:off x="8290198" y="3497368"/>
            <a:ext cx="3614638" cy="321626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softEdge rad="3175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700" b="1" dirty="0"/>
              <a:t>City Council</a:t>
            </a:r>
          </a:p>
          <a:p>
            <a:pPr algn="ctr"/>
            <a:r>
              <a:rPr lang="en-US" sz="1700" b="1" dirty="0"/>
              <a:t>Mayor:   </a:t>
            </a:r>
          </a:p>
          <a:p>
            <a:pPr algn="ctr"/>
            <a:r>
              <a:rPr lang="en-US" sz="1700" dirty="0"/>
              <a:t>Bill Saffo</a:t>
            </a:r>
          </a:p>
          <a:p>
            <a:pPr algn="ctr"/>
            <a:endParaRPr lang="en-US" sz="700" b="1" dirty="0"/>
          </a:p>
          <a:p>
            <a:pPr algn="ctr"/>
            <a:r>
              <a:rPr lang="en-US" sz="1700" b="1" dirty="0"/>
              <a:t>Mayor Pro Tem:  </a:t>
            </a:r>
          </a:p>
          <a:p>
            <a:pPr algn="ctr"/>
            <a:r>
              <a:rPr lang="en-US" sz="1700" dirty="0"/>
              <a:t>Margaret Haynes</a:t>
            </a:r>
          </a:p>
          <a:p>
            <a:pPr algn="ctr"/>
            <a:endParaRPr lang="en-US" sz="800" b="1" dirty="0"/>
          </a:p>
          <a:p>
            <a:pPr algn="ctr"/>
            <a:r>
              <a:rPr lang="en-US" sz="1700" b="1" dirty="0"/>
              <a:t>Council Members: </a:t>
            </a:r>
          </a:p>
          <a:p>
            <a:pPr algn="ctr"/>
            <a:r>
              <a:rPr lang="en-US" sz="1700" dirty="0"/>
              <a:t>Neil Anderson </a:t>
            </a:r>
          </a:p>
          <a:p>
            <a:pPr algn="ctr"/>
            <a:r>
              <a:rPr lang="en-US" sz="1700" dirty="0"/>
              <a:t>Clifford D. Barnett Sr.</a:t>
            </a:r>
          </a:p>
          <a:p>
            <a:pPr algn="ctr"/>
            <a:r>
              <a:rPr lang="en-US" sz="1700" dirty="0"/>
              <a:t>Charles H. Rivenbark</a:t>
            </a:r>
          </a:p>
          <a:p>
            <a:pPr algn="ctr"/>
            <a:r>
              <a:rPr lang="en-US" sz="1700" dirty="0"/>
              <a:t>Kevin Spears</a:t>
            </a:r>
          </a:p>
          <a:p>
            <a:pPr algn="ctr"/>
            <a:r>
              <a:rPr lang="en-US" sz="1700" dirty="0"/>
              <a:t>Luke Waddell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D2CC92-911D-48DA-88EC-F6D79844D781}"/>
              </a:ext>
            </a:extLst>
          </p:cNvPr>
          <p:cNvSpPr txBox="1"/>
          <p:nvPr/>
        </p:nvSpPr>
        <p:spPr>
          <a:xfrm>
            <a:off x="8290198" y="196648"/>
            <a:ext cx="3614638" cy="318548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softEdge rad="3175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700" b="1"/>
            </a:lvl1pPr>
          </a:lstStyle>
          <a:p>
            <a:r>
              <a:rPr lang="en-US" sz="1600" dirty="0"/>
              <a:t>Executive Staff</a:t>
            </a:r>
          </a:p>
          <a:p>
            <a:r>
              <a:rPr lang="en-US" sz="1600" dirty="0"/>
              <a:t>City Manager</a:t>
            </a:r>
          </a:p>
          <a:p>
            <a:r>
              <a:rPr lang="en-US" sz="1600" b="0" dirty="0"/>
              <a:t>Tony Caudle</a:t>
            </a:r>
          </a:p>
          <a:p>
            <a:endParaRPr lang="en-US" sz="500" dirty="0"/>
          </a:p>
          <a:p>
            <a:r>
              <a:rPr lang="en-US" sz="1600" dirty="0"/>
              <a:t>Deputy City Managers</a:t>
            </a:r>
          </a:p>
          <a:p>
            <a:r>
              <a:rPr lang="en-US" sz="1600" b="0" dirty="0"/>
              <a:t>Mary Vigue</a:t>
            </a:r>
          </a:p>
          <a:p>
            <a:r>
              <a:rPr lang="en-US" sz="1600" b="0" dirty="0"/>
              <a:t>Chad McEwen</a:t>
            </a:r>
          </a:p>
          <a:p>
            <a:r>
              <a:rPr lang="en-US" sz="1600" b="0" dirty="0"/>
              <a:t>Thom Moton </a:t>
            </a:r>
          </a:p>
          <a:p>
            <a:endParaRPr lang="en-US" sz="300" dirty="0"/>
          </a:p>
          <a:p>
            <a:r>
              <a:rPr lang="en-US" sz="1600" dirty="0"/>
              <a:t>Budget and Research</a:t>
            </a:r>
          </a:p>
          <a:p>
            <a:r>
              <a:rPr lang="en-US" sz="1600" b="0" dirty="0"/>
              <a:t>Budget Director: Laura Mortell</a:t>
            </a:r>
          </a:p>
          <a:p>
            <a:r>
              <a:rPr lang="en-US" sz="1600" b="0" dirty="0"/>
              <a:t>Sr. Analysts: Suzanne Gooding, Shawn Hunt &amp; Maxine Wright</a:t>
            </a:r>
          </a:p>
          <a:p>
            <a:r>
              <a:rPr lang="en-US" sz="1600" b="0" dirty="0"/>
              <a:t>Budget Specialist: Jane Horrell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C80FDF-E4D3-48E1-9AA2-D377B3FAA897}"/>
              </a:ext>
            </a:extLst>
          </p:cNvPr>
          <p:cNvSpPr txBox="1"/>
          <p:nvPr/>
        </p:nvSpPr>
        <p:spPr>
          <a:xfrm>
            <a:off x="441557" y="193800"/>
            <a:ext cx="7483999" cy="4755148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softEdge rad="635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700" b="1" dirty="0"/>
              <a:t>Developed around the latest Vision, Mission and Values, the FY24 budget totals $351.2M compared to FY23 adopted totaling $251.2M. The budget, less transfers between funds totals $316.4M and represents a 40% or $90.1M increase over FY23.</a:t>
            </a:r>
          </a:p>
          <a:p>
            <a:endParaRPr lang="en-US" sz="800" b="1" dirty="0"/>
          </a:p>
          <a:p>
            <a:r>
              <a:rPr lang="en-US" sz="1700" b="1" dirty="0"/>
              <a:t>In addition to maintaining core services, major infinitives undertaken within this budget includes: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6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1" dirty="0"/>
              <a:t>Investment in attracting and retaining a skilled workforce during a competitive  and challenging labor market 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7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1" dirty="0"/>
              <a:t>Support to enhance fire and police programs necessary to maintain a safe, healthy and engaged community. </a:t>
            </a:r>
          </a:p>
          <a:p>
            <a:endParaRPr lang="en-US" sz="10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1" dirty="0"/>
              <a:t>Increased funding to further improve city streets, sidewalks and road projects.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9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1" dirty="0">
                <a:sym typeface="Wingdings 2" panose="05020102010507070707" pitchFamily="18" charset="2"/>
              </a:rPr>
              <a:t>Acquisition, relocation and consolidation of City services within the Northern Downtown Municipal Complex (NDMC) with no property tax increase</a:t>
            </a:r>
            <a:endParaRPr lang="en-US" sz="17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8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700" b="1" dirty="0"/>
              <a:t>Continued support for affordable housing, job creation and economic development opportunities that contribute to creating a thriving community </a:t>
            </a:r>
          </a:p>
        </p:txBody>
      </p:sp>
    </p:spTree>
    <p:extLst>
      <p:ext uri="{BB962C8B-B14F-4D97-AF65-F5344CB8AC3E}">
        <p14:creationId xmlns:p14="http://schemas.microsoft.com/office/powerpoint/2010/main" val="3663796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CB95732-565A-4D2C-A3AB-CC460C0D3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19B653C-798C-4333-8452-3DF3AE3C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2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E50278-E2EC-42B2-A1F1-921DD3990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305994" y="-5310547"/>
            <a:ext cx="1580014" cy="12192002"/>
          </a:xfrm>
          <a:prstGeom prst="rect">
            <a:avLst/>
          </a:prstGeom>
          <a:gradFill>
            <a:gsLst>
              <a:gs pos="19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36153F-0DB4-40DD-87C6-B40C1B7E28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2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72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86331-DB38-4DE1-AE99-D6325B877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5" y="288404"/>
            <a:ext cx="7170656" cy="977442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400" b="1" dirty="0">
                <a:solidFill>
                  <a:srgbClr val="FFFFFF"/>
                </a:solidFill>
              </a:rPr>
              <a:t>Total Budget: Revenues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ECE3D4-7552-1536-2FCF-E1AA5A90A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3" y="2068496"/>
            <a:ext cx="5707979" cy="41451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342C56-93B4-F805-D744-85C8FD091055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06470" y="2378122"/>
            <a:ext cx="5527567" cy="3399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222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4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9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3539FEE-81D3-4406-802E-60B20B16F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C701763-729E-462F-A5A8-E0DEFEB1E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8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86331-DB38-4DE1-AE99-D6325B877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353160"/>
            <a:ext cx="7091300" cy="898581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400" b="1" dirty="0">
                <a:solidFill>
                  <a:srgbClr val="FFFFFF"/>
                </a:solidFill>
              </a:rPr>
              <a:t>Total Budget: Expenditures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BF4F18-30EC-F6A1-5EC0-EC297877E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558" y="2208809"/>
            <a:ext cx="5735588" cy="41672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E3CF79-2CE9-DC56-42ED-9F370E971CB2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516877" y="2474623"/>
            <a:ext cx="5433565" cy="353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706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1085</TotalTime>
  <Words>375</Words>
  <Application>Microsoft Office PowerPoint</Application>
  <PresentationFormat>Widescreen</PresentationFormat>
  <Paragraphs>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Office Theme</vt:lpstr>
      <vt:lpstr>FY24 BUDGET IN BRIEF</vt:lpstr>
      <vt:lpstr>BUDGET MESSAGE</vt:lpstr>
      <vt:lpstr>Total Budget: Revenues</vt:lpstr>
      <vt:lpstr>Total Budget: Expenditures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FY23 BUDGET IN BRIEF</dc:title>
  <dc:creator>Maxine Wright</dc:creator>
  <cp:lastModifiedBy>Laura Mortell</cp:lastModifiedBy>
  <cp:revision>41</cp:revision>
  <dcterms:created xsi:type="dcterms:W3CDTF">2022-04-29T15:10:18Z</dcterms:created>
  <dcterms:modified xsi:type="dcterms:W3CDTF">2023-05-15T18:52:23Z</dcterms:modified>
</cp:coreProperties>
</file>